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D6C99306-B7ED-4951-8668-B9F440EB5D10}" type="datetimeFigureOut">
              <a:rPr lang="nb-NO" smtClean="0"/>
              <a:t>05.09.2017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333656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C99306-B7ED-4951-8668-B9F440EB5D10}" type="datetimeFigureOut">
              <a:rPr lang="nb-NO" smtClean="0"/>
              <a:t>05.09.2017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321698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C99306-B7ED-4951-8668-B9F440EB5D10}" type="datetimeFigureOut">
              <a:rPr lang="nb-NO" smtClean="0"/>
              <a:t>05.09.2017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147586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C99306-B7ED-4951-8668-B9F440EB5D10}" type="datetimeFigureOut">
              <a:rPr lang="nb-NO" smtClean="0"/>
              <a:t>05.09.2017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121114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6C99306-B7ED-4951-8668-B9F440EB5D10}" type="datetimeFigureOut">
              <a:rPr lang="nb-NO" smtClean="0"/>
              <a:t>05.09.2017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283571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6C99306-B7ED-4951-8668-B9F440EB5D10}" type="datetimeFigureOut">
              <a:rPr lang="nb-NO" smtClean="0"/>
              <a:t>05.09.2017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364385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D6C99306-B7ED-4951-8668-B9F440EB5D10}" type="datetimeFigureOut">
              <a:rPr lang="nb-NO" smtClean="0"/>
              <a:t>05.09.2017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77716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6C99306-B7ED-4951-8668-B9F440EB5D10}" type="datetimeFigureOut">
              <a:rPr lang="nb-NO" smtClean="0"/>
              <a:t>05.09.2017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159904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6C99306-B7ED-4951-8668-B9F440EB5D10}" type="datetimeFigureOut">
              <a:rPr lang="nb-NO" smtClean="0"/>
              <a:t>05.09.2017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40764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6C99306-B7ED-4951-8668-B9F440EB5D10}" type="datetimeFigureOut">
              <a:rPr lang="nb-NO" smtClean="0"/>
              <a:t>05.09.2017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74747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6C99306-B7ED-4951-8668-B9F440EB5D10}" type="datetimeFigureOut">
              <a:rPr lang="nb-NO" smtClean="0"/>
              <a:t>05.09.2017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FDF3803-534E-40D0-B92A-FD41F5C1787C}" type="slidenum">
              <a:rPr lang="nb-NO" smtClean="0"/>
              <a:t>‹#›</a:t>
            </a:fld>
            <a:endParaRPr lang="nb-NO"/>
          </a:p>
        </p:txBody>
      </p:sp>
    </p:spTree>
    <p:extLst>
      <p:ext uri="{BB962C8B-B14F-4D97-AF65-F5344CB8AC3E}">
        <p14:creationId xmlns:p14="http://schemas.microsoft.com/office/powerpoint/2010/main" val="1074749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99306-B7ED-4951-8668-B9F440EB5D10}" type="datetimeFigureOut">
              <a:rPr lang="nb-NO" smtClean="0"/>
              <a:t>05.09.2017</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F3803-534E-40D0-B92A-FD41F5C1787C}" type="slidenum">
              <a:rPr lang="nb-NO" smtClean="0"/>
              <a:t>‹#›</a:t>
            </a:fld>
            <a:endParaRPr lang="nb-NO"/>
          </a:p>
        </p:txBody>
      </p:sp>
    </p:spTree>
    <p:extLst>
      <p:ext uri="{BB962C8B-B14F-4D97-AF65-F5344CB8AC3E}">
        <p14:creationId xmlns:p14="http://schemas.microsoft.com/office/powerpoint/2010/main" val="3356744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YoHLWs75vD8"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youtu.be/i0-ENePEP9s" TargetMode="External"/><Relationship Id="rId4" Type="http://schemas.openxmlformats.org/officeDocument/2006/relationships/hyperlink" Target="https://youtu.be/4onvF5vyHk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9ewPaNLozV8"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379" y="-90152"/>
            <a:ext cx="10422228" cy="6948152"/>
          </a:xfrm>
          <a:prstGeom prst="rect">
            <a:avLst/>
          </a:prstGeom>
        </p:spPr>
      </p:pic>
      <p:sp>
        <p:nvSpPr>
          <p:cNvPr id="2" name="Tittel 1"/>
          <p:cNvSpPr>
            <a:spLocks noGrp="1"/>
          </p:cNvSpPr>
          <p:nvPr>
            <p:ph type="ctrTitle"/>
          </p:nvPr>
        </p:nvSpPr>
        <p:spPr>
          <a:xfrm>
            <a:off x="-420710" y="4318000"/>
            <a:ext cx="9144000" cy="2387600"/>
          </a:xfrm>
        </p:spPr>
        <p:txBody>
          <a:bodyPr/>
          <a:lstStyle/>
          <a:p>
            <a:r>
              <a:rPr lang="nb-NO" dirty="0" smtClean="0"/>
              <a:t>Elevenes skolemiljø</a:t>
            </a:r>
            <a:endParaRPr lang="nb-NO" dirty="0"/>
          </a:p>
        </p:txBody>
      </p:sp>
    </p:spTree>
    <p:extLst>
      <p:ext uri="{BB962C8B-B14F-4D97-AF65-F5344CB8AC3E}">
        <p14:creationId xmlns:p14="http://schemas.microsoft.com/office/powerpoint/2010/main" val="3911261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058400" cy="6705600"/>
          </a:xfrm>
          <a:prstGeom prst="rect">
            <a:avLst/>
          </a:prstGeom>
        </p:spPr>
      </p:pic>
      <p:sp>
        <p:nvSpPr>
          <p:cNvPr id="2" name="Tittel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Opplæringsloven </a:t>
            </a:r>
            <a:r>
              <a:rPr lang="nb-NO" b="1" dirty="0" err="1" smtClean="0">
                <a:effectLst>
                  <a:outerShdw blurRad="38100" dist="38100" dir="2700000" algn="tl">
                    <a:srgbClr val="000000">
                      <a:alpha val="43137"/>
                    </a:srgbClr>
                  </a:outerShdw>
                </a:effectLst>
              </a:rPr>
              <a:t>kap</a:t>
            </a:r>
            <a:r>
              <a:rPr lang="nb-NO" b="1" dirty="0" smtClean="0">
                <a:effectLst>
                  <a:outerShdw blurRad="38100" dist="38100" dir="2700000" algn="tl">
                    <a:srgbClr val="000000">
                      <a:alpha val="43137"/>
                    </a:srgbClr>
                  </a:outerShdw>
                </a:effectLst>
              </a:rPr>
              <a:t>. 9A om skolemiljø</a:t>
            </a:r>
            <a:endParaRPr lang="nb-NO" b="1" dirty="0">
              <a:effectLst>
                <a:outerShdw blurRad="38100" dist="38100" dir="2700000" algn="tl">
                  <a:srgbClr val="000000">
                    <a:alpha val="43137"/>
                  </a:srgbClr>
                </a:outerShdw>
              </a:effectLst>
            </a:endParaRPr>
          </a:p>
        </p:txBody>
      </p:sp>
      <p:sp>
        <p:nvSpPr>
          <p:cNvPr id="3" name="Plassholder for innhold 2"/>
          <p:cNvSpPr>
            <a:spLocks noGrp="1"/>
          </p:cNvSpPr>
          <p:nvPr>
            <p:ph idx="1"/>
          </p:nvPr>
        </p:nvSpPr>
        <p:spPr>
          <a:xfrm>
            <a:off x="838200" y="1825624"/>
            <a:ext cx="10515600" cy="5032375"/>
          </a:xfrm>
        </p:spPr>
        <p:txBody>
          <a:bodyPr>
            <a:normAutofit lnSpcReduction="10000"/>
          </a:bodyPr>
          <a:lstStyle/>
          <a:p>
            <a:pPr marL="0" indent="0">
              <a:buNone/>
            </a:pPr>
            <a:endParaRPr lang="nn-NO" dirty="0" smtClean="0"/>
          </a:p>
          <a:p>
            <a:pPr marL="0" indent="0">
              <a:buNone/>
            </a:pPr>
            <a:endParaRPr lang="nn-NO" dirty="0"/>
          </a:p>
          <a:p>
            <a:pPr marL="0" indent="0">
              <a:buNone/>
            </a:pPr>
            <a:endParaRPr lang="nn-NO" dirty="0" smtClean="0"/>
          </a:p>
          <a:p>
            <a:pPr marL="0" indent="0">
              <a:buNone/>
            </a:pPr>
            <a:endParaRPr lang="nn-NO" dirty="0"/>
          </a:p>
          <a:p>
            <a:pPr marL="0" indent="0">
              <a:buNone/>
            </a:pPr>
            <a:endParaRPr lang="nn-NO" dirty="0" smtClean="0"/>
          </a:p>
          <a:p>
            <a:pPr marL="0" indent="0">
              <a:buNone/>
            </a:pPr>
            <a:endParaRPr lang="nn-NO" dirty="0"/>
          </a:p>
          <a:p>
            <a:pPr marL="0" indent="0" algn="r">
              <a:buNone/>
            </a:pPr>
            <a:r>
              <a:rPr lang="nn-NO" dirty="0" smtClean="0"/>
              <a:t>Kapittel 9a gjelder for alle elever </a:t>
            </a:r>
          </a:p>
          <a:p>
            <a:pPr marL="0" indent="0" algn="r">
              <a:buNone/>
            </a:pPr>
            <a:r>
              <a:rPr lang="nn-NO" dirty="0" smtClean="0"/>
              <a:t>i grunnskolen og den </a:t>
            </a:r>
            <a:r>
              <a:rPr lang="nn-NO" dirty="0" err="1" smtClean="0"/>
              <a:t>videregående</a:t>
            </a:r>
            <a:r>
              <a:rPr lang="nn-NO" dirty="0" smtClean="0"/>
              <a:t> skolen. </a:t>
            </a:r>
          </a:p>
          <a:p>
            <a:pPr marL="0" indent="0" algn="r">
              <a:buNone/>
            </a:pPr>
            <a:r>
              <a:rPr lang="nn-NO" dirty="0" smtClean="0"/>
              <a:t>Kapittelet gjelder også for elever som deltar </a:t>
            </a:r>
          </a:p>
          <a:p>
            <a:pPr marL="0" indent="0" algn="r">
              <a:buNone/>
            </a:pPr>
            <a:r>
              <a:rPr lang="nn-NO" dirty="0" smtClean="0"/>
              <a:t>i </a:t>
            </a:r>
            <a:r>
              <a:rPr lang="nn-NO" dirty="0" err="1" smtClean="0"/>
              <a:t>leksehjelpordning</a:t>
            </a:r>
            <a:r>
              <a:rPr lang="nn-NO" dirty="0" smtClean="0"/>
              <a:t> og i SFO.</a:t>
            </a:r>
            <a:endParaRPr lang="nb-NO" dirty="0"/>
          </a:p>
        </p:txBody>
      </p:sp>
    </p:spTree>
    <p:extLst>
      <p:ext uri="{BB962C8B-B14F-4D97-AF65-F5344CB8AC3E}">
        <p14:creationId xmlns:p14="http://schemas.microsoft.com/office/powerpoint/2010/main" val="65997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058400" cy="6705600"/>
          </a:xfrm>
          <a:prstGeom prst="rect">
            <a:avLst/>
          </a:prstGeom>
        </p:spPr>
      </p:pic>
      <p:sp>
        <p:nvSpPr>
          <p:cNvPr id="2" name="Tittel 1"/>
          <p:cNvSpPr>
            <a:spLocks noGrp="1"/>
          </p:cNvSpPr>
          <p:nvPr>
            <p:ph type="title"/>
          </p:nvPr>
        </p:nvSpPr>
        <p:spPr>
          <a:xfrm>
            <a:off x="528034" y="365125"/>
            <a:ext cx="10825766" cy="1325563"/>
          </a:xfrm>
        </p:spPr>
        <p:txBody>
          <a:bodyPr/>
          <a:lstStyle/>
          <a:p>
            <a:r>
              <a:rPr lang="nb-NO" b="1" dirty="0" smtClean="0">
                <a:effectLst>
                  <a:outerShdw blurRad="38100" dist="38100" dir="2700000" algn="tl">
                    <a:srgbClr val="000000">
                      <a:alpha val="43137"/>
                    </a:srgbClr>
                  </a:outerShdw>
                </a:effectLst>
              </a:rPr>
              <a:t>§9A-2: Retten til </a:t>
            </a:r>
            <a:r>
              <a:rPr lang="nb-NO" b="1" dirty="0" err="1" smtClean="0">
                <a:effectLst>
                  <a:outerShdw blurRad="38100" dist="38100" dir="2700000" algn="tl">
                    <a:srgbClr val="000000">
                      <a:alpha val="43137"/>
                    </a:srgbClr>
                  </a:outerShdw>
                </a:effectLst>
              </a:rPr>
              <a:t>eit</a:t>
            </a:r>
            <a:r>
              <a:rPr lang="nb-NO" b="1" dirty="0" smtClean="0">
                <a:effectLst>
                  <a:outerShdw blurRad="38100" dist="38100" dir="2700000" algn="tl">
                    <a:srgbClr val="000000">
                      <a:alpha val="43137"/>
                    </a:srgbClr>
                  </a:outerShdw>
                </a:effectLst>
              </a:rPr>
              <a:t> trygt og godt skolemiljø</a:t>
            </a:r>
            <a:endParaRPr lang="nb-NO" b="1" dirty="0">
              <a:effectLst>
                <a:outerShdw blurRad="38100" dist="38100" dir="2700000" algn="tl">
                  <a:srgbClr val="000000">
                    <a:alpha val="43137"/>
                  </a:srgbClr>
                </a:outerShdw>
              </a:effectLst>
            </a:endParaRPr>
          </a:p>
        </p:txBody>
      </p:sp>
      <p:sp>
        <p:nvSpPr>
          <p:cNvPr id="3" name="Plassholder for innhold 2"/>
          <p:cNvSpPr>
            <a:spLocks noGrp="1"/>
          </p:cNvSpPr>
          <p:nvPr>
            <p:ph idx="1"/>
          </p:nvPr>
        </p:nvSpPr>
        <p:spPr>
          <a:xfrm>
            <a:off x="128789" y="1825625"/>
            <a:ext cx="11225011" cy="4351338"/>
          </a:xfrm>
        </p:spPr>
        <p:txBody>
          <a:bodyPr>
            <a:normAutofit/>
          </a:bodyPr>
          <a:lstStyle/>
          <a:p>
            <a:pPr marL="0" indent="0" algn="ctr">
              <a:buNone/>
            </a:pPr>
            <a:endParaRPr lang="nn-NO" sz="4400" dirty="0" smtClean="0"/>
          </a:p>
          <a:p>
            <a:pPr marL="0" indent="0" algn="ctr">
              <a:buNone/>
            </a:pPr>
            <a:r>
              <a:rPr lang="nn-NO" sz="4400" b="1" dirty="0" smtClean="0">
                <a:solidFill>
                  <a:srgbClr val="FF0000"/>
                </a:solidFill>
                <a:effectLst>
                  <a:outerShdw blurRad="38100" dist="38100" dir="2700000" algn="tl">
                    <a:srgbClr val="000000">
                      <a:alpha val="43137"/>
                    </a:srgbClr>
                  </a:outerShdw>
                </a:effectLst>
              </a:rPr>
              <a:t>Alle elevar har rett til eit trygt og godt </a:t>
            </a:r>
            <a:r>
              <a:rPr lang="nn-NO" sz="4400" b="1" u="sng" dirty="0" err="1" smtClean="0">
                <a:solidFill>
                  <a:srgbClr val="FF0000"/>
                </a:solidFill>
                <a:effectLst>
                  <a:outerShdw blurRad="38100" dist="38100" dir="2700000" algn="tl">
                    <a:srgbClr val="000000">
                      <a:alpha val="43137"/>
                    </a:srgbClr>
                  </a:outerShdw>
                </a:effectLst>
              </a:rPr>
              <a:t>skolemiljø</a:t>
            </a:r>
            <a:r>
              <a:rPr lang="nn-NO" sz="4400" b="1" u="sng" dirty="0" smtClean="0">
                <a:solidFill>
                  <a:srgbClr val="FF0000"/>
                </a:solidFill>
                <a:effectLst>
                  <a:outerShdw blurRad="38100" dist="38100" dir="2700000" algn="tl">
                    <a:srgbClr val="000000">
                      <a:alpha val="43137"/>
                    </a:srgbClr>
                  </a:outerShdw>
                </a:effectLst>
              </a:rPr>
              <a:t> som fremjar </a:t>
            </a:r>
            <a:r>
              <a:rPr lang="nn-NO" sz="4400" b="1" dirty="0" smtClean="0">
                <a:solidFill>
                  <a:srgbClr val="FF0000"/>
                </a:solidFill>
                <a:effectLst>
                  <a:outerShdw blurRad="38100" dist="38100" dir="2700000" algn="tl">
                    <a:srgbClr val="000000">
                      <a:alpha val="43137"/>
                    </a:srgbClr>
                  </a:outerShdw>
                </a:effectLst>
              </a:rPr>
              <a:t>helse, trivsel og læring.</a:t>
            </a:r>
            <a:endParaRPr lang="nb-NO" sz="4400" b="1" dirty="0">
              <a:solidFill>
                <a:srgbClr val="FF0000"/>
              </a:solidFill>
              <a:effectLst>
                <a:outerShdw blurRad="38100" dist="38100" dir="2700000" algn="tl">
                  <a:srgbClr val="000000">
                    <a:alpha val="43137"/>
                  </a:srgbClr>
                </a:outerShdw>
              </a:effectLst>
            </a:endParaRPr>
          </a:p>
        </p:txBody>
      </p:sp>
      <p:sp>
        <p:nvSpPr>
          <p:cNvPr id="4" name="Rektangel 3"/>
          <p:cNvSpPr/>
          <p:nvPr/>
        </p:nvSpPr>
        <p:spPr>
          <a:xfrm>
            <a:off x="1092429" y="4978017"/>
            <a:ext cx="1395318" cy="369332"/>
          </a:xfrm>
          <a:prstGeom prst="rect">
            <a:avLst/>
          </a:prstGeom>
        </p:spPr>
        <p:txBody>
          <a:bodyPr wrap="none">
            <a:spAutoFit/>
          </a:bodyPr>
          <a:lstStyle/>
          <a:p>
            <a:r>
              <a:rPr lang="nb-NO" dirty="0" smtClean="0">
                <a:hlinkClick r:id="rId3"/>
              </a:rPr>
              <a:t>hverdagshelt</a:t>
            </a:r>
            <a:endParaRPr lang="nb-NO" dirty="0"/>
          </a:p>
        </p:txBody>
      </p:sp>
      <p:sp>
        <p:nvSpPr>
          <p:cNvPr id="5" name="Rektangel 4"/>
          <p:cNvSpPr/>
          <p:nvPr/>
        </p:nvSpPr>
        <p:spPr>
          <a:xfrm>
            <a:off x="1112787" y="5887283"/>
            <a:ext cx="832920" cy="369332"/>
          </a:xfrm>
          <a:prstGeom prst="rect">
            <a:avLst/>
          </a:prstGeom>
        </p:spPr>
        <p:txBody>
          <a:bodyPr wrap="none">
            <a:spAutoFit/>
          </a:bodyPr>
          <a:lstStyle/>
          <a:p>
            <a:r>
              <a:rPr lang="nb-NO" dirty="0" smtClean="0">
                <a:hlinkClick r:id="rId4"/>
              </a:rPr>
              <a:t>usynlig</a:t>
            </a:r>
            <a:endParaRPr lang="nb-NO" dirty="0"/>
          </a:p>
        </p:txBody>
      </p:sp>
      <p:sp>
        <p:nvSpPr>
          <p:cNvPr id="10" name="Rektangel 9"/>
          <p:cNvSpPr/>
          <p:nvPr/>
        </p:nvSpPr>
        <p:spPr>
          <a:xfrm>
            <a:off x="7625374" y="4978017"/>
            <a:ext cx="2444900" cy="369332"/>
          </a:xfrm>
          <a:prstGeom prst="rect">
            <a:avLst/>
          </a:prstGeom>
        </p:spPr>
        <p:txBody>
          <a:bodyPr wrap="none">
            <a:spAutoFit/>
          </a:bodyPr>
          <a:lstStyle/>
          <a:p>
            <a:r>
              <a:rPr lang="nb-NO" dirty="0" smtClean="0">
                <a:hlinkClick r:id="rId5"/>
              </a:rPr>
              <a:t>voksne skaper vennskap</a:t>
            </a:r>
            <a:endParaRPr lang="nb-NO" dirty="0"/>
          </a:p>
        </p:txBody>
      </p:sp>
    </p:spTree>
    <p:extLst>
      <p:ext uri="{BB962C8B-B14F-4D97-AF65-F5344CB8AC3E}">
        <p14:creationId xmlns:p14="http://schemas.microsoft.com/office/powerpoint/2010/main" val="4081207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409" y="1339403"/>
            <a:ext cx="6490951" cy="4327300"/>
          </a:xfrm>
          <a:prstGeom prst="rect">
            <a:avLst/>
          </a:prstGeom>
        </p:spPr>
      </p:pic>
      <p:sp>
        <p:nvSpPr>
          <p:cNvPr id="3" name="Plassholder for innhold 2"/>
          <p:cNvSpPr>
            <a:spLocks noGrp="1"/>
          </p:cNvSpPr>
          <p:nvPr>
            <p:ph idx="1"/>
          </p:nvPr>
        </p:nvSpPr>
        <p:spPr>
          <a:xfrm>
            <a:off x="838200" y="386366"/>
            <a:ext cx="10515600" cy="6233375"/>
          </a:xfrm>
        </p:spPr>
        <p:txBody>
          <a:bodyPr/>
          <a:lstStyle/>
          <a:p>
            <a:pPr marL="0" indent="0">
              <a:buNone/>
            </a:pPr>
            <a:r>
              <a:rPr lang="nb-NO" b="1" dirty="0" smtClean="0"/>
              <a:t>§ 9 A-3.Nulltoleranse og systematisk arbeid</a:t>
            </a:r>
          </a:p>
          <a:p>
            <a:pPr marL="0" indent="0">
              <a:buNone/>
            </a:pPr>
            <a:r>
              <a:rPr lang="nb-NO" dirty="0" smtClean="0"/>
              <a:t>Skolen skal ha nulltoleranse mot krenking som mobbing, vald, diskriminering og trakassering.</a:t>
            </a:r>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r>
              <a:rPr lang="nb-NO" dirty="0" smtClean="0"/>
              <a:t>Skolen skal arbeide </a:t>
            </a:r>
            <a:r>
              <a:rPr lang="nb-NO" dirty="0" err="1" smtClean="0"/>
              <a:t>kontinuerleg</a:t>
            </a:r>
            <a:r>
              <a:rPr lang="nb-NO" dirty="0" smtClean="0"/>
              <a:t> og systematisk for å </a:t>
            </a:r>
            <a:r>
              <a:rPr lang="nb-NO" dirty="0" err="1" smtClean="0"/>
              <a:t>fremje</a:t>
            </a:r>
            <a:r>
              <a:rPr lang="nb-NO" dirty="0" smtClean="0"/>
              <a:t> helsa, miljøet og tryggleiken til </a:t>
            </a:r>
            <a:r>
              <a:rPr lang="nb-NO" dirty="0" err="1" smtClean="0"/>
              <a:t>elevane</a:t>
            </a:r>
            <a:r>
              <a:rPr lang="nb-NO" dirty="0" smtClean="0"/>
              <a:t>, slik at krava i eller i </a:t>
            </a:r>
            <a:r>
              <a:rPr lang="nb-NO" dirty="0" err="1" smtClean="0"/>
              <a:t>medhald</a:t>
            </a:r>
            <a:r>
              <a:rPr lang="nb-NO" dirty="0" smtClean="0"/>
              <a:t> av kapitlet blir oppfylte. Rektor har ansvaret for at dette blir gjort.</a:t>
            </a:r>
            <a:endParaRPr lang="nb-NO" dirty="0"/>
          </a:p>
        </p:txBody>
      </p:sp>
    </p:spTree>
    <p:extLst>
      <p:ext uri="{BB962C8B-B14F-4D97-AF65-F5344CB8AC3E}">
        <p14:creationId xmlns:p14="http://schemas.microsoft.com/office/powerpoint/2010/main" val="3298861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373487"/>
            <a:ext cx="10515600" cy="5803476"/>
          </a:xfrm>
        </p:spPr>
        <p:txBody>
          <a:bodyPr>
            <a:normAutofit fontScale="92500" lnSpcReduction="10000"/>
          </a:bodyPr>
          <a:lstStyle/>
          <a:p>
            <a:pPr marL="0" indent="0">
              <a:buNone/>
            </a:pPr>
            <a:r>
              <a:rPr lang="nn-NO" b="1" dirty="0" smtClean="0"/>
              <a:t>§ 9 A-4.Aktivitetsplikt for å sikre at elevar har eit trygt og godt </a:t>
            </a:r>
            <a:r>
              <a:rPr lang="nn-NO" b="1" dirty="0" err="1" smtClean="0"/>
              <a:t>psykososialt</a:t>
            </a:r>
            <a:r>
              <a:rPr lang="nn-NO" b="1" dirty="0" smtClean="0"/>
              <a:t> </a:t>
            </a:r>
            <a:r>
              <a:rPr lang="nn-NO" b="1" dirty="0" err="1" smtClean="0"/>
              <a:t>skolemiljø</a:t>
            </a:r>
            <a:endParaRPr lang="nn-NO" b="1" dirty="0" smtClean="0"/>
          </a:p>
          <a:p>
            <a:pPr marL="0" indent="0">
              <a:buNone/>
            </a:pPr>
            <a:r>
              <a:rPr lang="nn-NO" dirty="0" smtClean="0"/>
              <a:t>Alle som arbeider på skolen, skal følgje med på om elevane har eit trygt og godt </a:t>
            </a:r>
            <a:r>
              <a:rPr lang="nn-NO" dirty="0" err="1" smtClean="0"/>
              <a:t>skolemiljø</a:t>
            </a:r>
            <a:r>
              <a:rPr lang="nn-NO" dirty="0" smtClean="0"/>
              <a:t>, og gripe inn mot krenking som mobbing, vald, diskriminering og trakassering dersom det er mogleg.</a:t>
            </a:r>
          </a:p>
          <a:p>
            <a:pPr marL="0" indent="0">
              <a:buNone/>
            </a:pPr>
            <a:r>
              <a:rPr lang="nn-NO" dirty="0" smtClean="0"/>
              <a:t>Alle som arbeider på skolen, skal varsle rektor dersom dei får mistanke om eller kjennskap til at ein elev ikkje har eit trygt og godt </a:t>
            </a:r>
            <a:r>
              <a:rPr lang="nn-NO" dirty="0" err="1" smtClean="0"/>
              <a:t>skolemiljø</a:t>
            </a:r>
            <a:r>
              <a:rPr lang="nn-NO" dirty="0" smtClean="0"/>
              <a:t>. Rektor skal varsle </a:t>
            </a:r>
            <a:r>
              <a:rPr lang="nn-NO" dirty="0" err="1" smtClean="0"/>
              <a:t>skoleeigaren</a:t>
            </a:r>
            <a:r>
              <a:rPr lang="nn-NO" dirty="0" smtClean="0"/>
              <a:t> i alvorlege tilfelle.</a:t>
            </a:r>
          </a:p>
          <a:p>
            <a:pPr marL="0" indent="0">
              <a:buNone/>
            </a:pPr>
            <a:r>
              <a:rPr lang="nn-NO" dirty="0" smtClean="0"/>
              <a:t>Ved mistanke om eller kjennskap til at ein elev ikkje har eit trygt og godt </a:t>
            </a:r>
            <a:r>
              <a:rPr lang="nn-NO" dirty="0" err="1" smtClean="0"/>
              <a:t>skolemiljø</a:t>
            </a:r>
            <a:r>
              <a:rPr lang="nn-NO" dirty="0" smtClean="0"/>
              <a:t>, skal skolen snarast undersøkje saka.</a:t>
            </a:r>
          </a:p>
          <a:p>
            <a:pPr marL="0" indent="0">
              <a:buNone/>
            </a:pPr>
            <a:r>
              <a:rPr lang="nn-NO" dirty="0" smtClean="0"/>
              <a:t>Når ein elev seier at </a:t>
            </a:r>
            <a:r>
              <a:rPr lang="nn-NO" dirty="0" err="1" smtClean="0"/>
              <a:t>skolemiljøet</a:t>
            </a:r>
            <a:r>
              <a:rPr lang="nn-NO" dirty="0" smtClean="0"/>
              <a:t> ikkje er trygt og godt, skal skolen så langt det finst eigna tiltak sørgje for at eleven får eit trygt og godt </a:t>
            </a:r>
            <a:r>
              <a:rPr lang="nn-NO" dirty="0" err="1" smtClean="0"/>
              <a:t>skolemiljø</a:t>
            </a:r>
            <a:r>
              <a:rPr lang="nn-NO" dirty="0" smtClean="0"/>
              <a:t>. Det same gjeld når ei undersøking viser at ein elev ikkje har eit trygt og godt </a:t>
            </a:r>
            <a:r>
              <a:rPr lang="nn-NO" dirty="0" err="1" smtClean="0"/>
              <a:t>skolemiljø</a:t>
            </a:r>
            <a:r>
              <a:rPr lang="nn-NO" dirty="0" smtClean="0"/>
              <a:t>.</a:t>
            </a:r>
          </a:p>
          <a:p>
            <a:pPr marL="0" indent="0">
              <a:buNone/>
            </a:pPr>
            <a:r>
              <a:rPr lang="nn-NO" dirty="0" smtClean="0"/>
              <a:t>Skolen skal sørgje for at involverte elevar blir høyrde. Kva som er best for elevane, skal vere eit grunnleggjande omsyn i skolen sitt arbeid.</a:t>
            </a:r>
            <a:endParaRPr lang="nb-NO" dirty="0"/>
          </a:p>
        </p:txBody>
      </p:sp>
    </p:spTree>
    <p:extLst>
      <p:ext uri="{BB962C8B-B14F-4D97-AF65-F5344CB8AC3E}">
        <p14:creationId xmlns:p14="http://schemas.microsoft.com/office/powerpoint/2010/main" val="370730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193183"/>
            <a:ext cx="10515600" cy="5983780"/>
          </a:xfrm>
        </p:spPr>
        <p:txBody>
          <a:bodyPr/>
          <a:lstStyle/>
          <a:p>
            <a:pPr marL="0" indent="0">
              <a:buNone/>
            </a:pPr>
            <a:r>
              <a:rPr lang="nn-NO" dirty="0" smtClean="0"/>
              <a:t>Skolen skal lage ein skriftleg plan når det skal gjerast tiltak i ei sak. I planen skal det stå</a:t>
            </a:r>
          </a:p>
          <a:p>
            <a:pPr marL="0" indent="0">
              <a:buNone/>
            </a:pPr>
            <a:r>
              <a:rPr lang="nn-NO" dirty="0" smtClean="0"/>
              <a:t>a)	kva problem tiltaka skal løyse</a:t>
            </a:r>
          </a:p>
          <a:p>
            <a:pPr marL="0" indent="0">
              <a:buNone/>
            </a:pPr>
            <a:r>
              <a:rPr lang="nn-NO" dirty="0" smtClean="0"/>
              <a:t>b)	kva tiltak skolen har planlagt</a:t>
            </a:r>
          </a:p>
          <a:p>
            <a:pPr marL="0" indent="0">
              <a:buNone/>
            </a:pPr>
            <a:r>
              <a:rPr lang="nn-NO" dirty="0" smtClean="0"/>
              <a:t>c)	når tiltaka skal gjennomførast</a:t>
            </a:r>
          </a:p>
          <a:p>
            <a:pPr marL="0" indent="0">
              <a:buNone/>
            </a:pPr>
            <a:r>
              <a:rPr lang="nn-NO" dirty="0" smtClean="0"/>
              <a:t>d)	kven som er ansvarleg for gjennomføringa av tiltaka</a:t>
            </a:r>
          </a:p>
          <a:p>
            <a:pPr marL="514350" indent="-514350">
              <a:buAutoNum type="alphaLcParenR" startAt="5"/>
            </a:pPr>
            <a:r>
              <a:rPr lang="nn-NO" dirty="0" smtClean="0"/>
              <a:t>når tiltaka skal evaluerast.</a:t>
            </a:r>
          </a:p>
          <a:p>
            <a:pPr marL="0" indent="0">
              <a:buNone/>
            </a:pPr>
            <a:endParaRPr lang="nn-NO" dirty="0" smtClean="0"/>
          </a:p>
          <a:p>
            <a:pPr marL="0" indent="0">
              <a:buNone/>
            </a:pPr>
            <a:r>
              <a:rPr lang="nn-NO" dirty="0" smtClean="0"/>
              <a:t>Skolen skal dokumentere kva som blir gjort for å oppfylle aktivitetsplikta etter første til femte ledd.</a:t>
            </a:r>
            <a:endParaRPr lang="nb-NO" dirty="0"/>
          </a:p>
        </p:txBody>
      </p:sp>
    </p:spTree>
    <p:extLst>
      <p:ext uri="{BB962C8B-B14F-4D97-AF65-F5344CB8AC3E}">
        <p14:creationId xmlns:p14="http://schemas.microsoft.com/office/powerpoint/2010/main" val="380357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76837" y="0"/>
            <a:ext cx="10515600" cy="6176963"/>
          </a:xfrm>
        </p:spPr>
        <p:txBody>
          <a:bodyPr/>
          <a:lstStyle/>
          <a:p>
            <a:pPr marL="0" indent="0">
              <a:buNone/>
            </a:pPr>
            <a:r>
              <a:rPr lang="nn-NO" b="1" dirty="0" smtClean="0"/>
              <a:t>§ 9 A-5.Skjerpa aktivitetsplikt dersom ein som arbeider på skolen, krenkjer ein elev</a:t>
            </a:r>
          </a:p>
          <a:p>
            <a:pPr marL="0" indent="0">
              <a:buNone/>
            </a:pPr>
            <a:r>
              <a:rPr lang="nn-NO" dirty="0" smtClean="0"/>
              <a:t>Dersom ein som arbeider på skolen, får mistanke om eller kjennskap til at ein annan som arbeider på skolen, utset ein elev for krenking som mobbing, vald, diskriminering og trakassering, skal vedkommande straks varsle rektor. Rektor skal varsle </a:t>
            </a:r>
            <a:r>
              <a:rPr lang="nn-NO" dirty="0" err="1" smtClean="0"/>
              <a:t>skoleeigaren</a:t>
            </a:r>
            <a:r>
              <a:rPr lang="nn-NO" dirty="0" smtClean="0"/>
              <a:t>. </a:t>
            </a:r>
          </a:p>
          <a:p>
            <a:pPr marL="0" indent="0">
              <a:buNone/>
            </a:pPr>
            <a:r>
              <a:rPr lang="nn-NO" dirty="0" smtClean="0"/>
              <a:t>Dersom det er ein i leiinga ved skolen som står bak krenkinga, skal </a:t>
            </a:r>
            <a:r>
              <a:rPr lang="nn-NO" dirty="0" err="1" smtClean="0"/>
              <a:t>skoleeigaren</a:t>
            </a:r>
            <a:r>
              <a:rPr lang="nn-NO" dirty="0" smtClean="0"/>
              <a:t> varslast direkte av den som fekk mistanke om eller kjennskap til krenkinga. </a:t>
            </a:r>
          </a:p>
          <a:p>
            <a:pPr marL="0" indent="0">
              <a:buNone/>
            </a:pPr>
            <a:r>
              <a:rPr lang="nn-NO" dirty="0" smtClean="0"/>
              <a:t>Undersøking og tiltak etter § 9 A-4 tredje og fjerde ledd skal setjast i verk straks.</a:t>
            </a:r>
            <a:endParaRPr lang="nb-NO" dirty="0"/>
          </a:p>
        </p:txBody>
      </p:sp>
    </p:spTree>
    <p:extLst>
      <p:ext uri="{BB962C8B-B14F-4D97-AF65-F5344CB8AC3E}">
        <p14:creationId xmlns:p14="http://schemas.microsoft.com/office/powerpoint/2010/main" val="2515975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309093"/>
            <a:ext cx="10515600" cy="5867870"/>
          </a:xfrm>
        </p:spPr>
        <p:txBody>
          <a:bodyPr>
            <a:normAutofit lnSpcReduction="10000"/>
          </a:bodyPr>
          <a:lstStyle/>
          <a:p>
            <a:pPr marL="0" indent="0">
              <a:buNone/>
            </a:pPr>
            <a:r>
              <a:rPr lang="nn-NO" b="1" dirty="0" smtClean="0"/>
              <a:t>§ 9 A-6.Fylkesmannen si handheving av aktivitetsplikta i enkeltsaker</a:t>
            </a:r>
          </a:p>
          <a:p>
            <a:pPr marL="0" indent="0">
              <a:buNone/>
            </a:pPr>
            <a:r>
              <a:rPr lang="nn-NO" dirty="0" smtClean="0"/>
              <a:t>Dersom ein elev ikkje har eit trygt og godt </a:t>
            </a:r>
            <a:r>
              <a:rPr lang="nn-NO" dirty="0" err="1" smtClean="0"/>
              <a:t>skolemiljø</a:t>
            </a:r>
            <a:r>
              <a:rPr lang="nn-NO" dirty="0" smtClean="0"/>
              <a:t>, kan eleven eller foreldra melde saka til Fylkesmannen etter at saka er teken opp med rektor.</a:t>
            </a:r>
          </a:p>
          <a:p>
            <a:pPr marL="0" indent="0">
              <a:buNone/>
            </a:pPr>
            <a:r>
              <a:rPr lang="nn-NO" dirty="0" smtClean="0"/>
              <a:t>Fylkesmannen skal avgjere om aktivitetsplikta etter §§ 9 A-4 og 9 A-5 er oppfylt. </a:t>
            </a:r>
          </a:p>
          <a:p>
            <a:pPr marL="0" indent="0">
              <a:buNone/>
            </a:pPr>
            <a:r>
              <a:rPr lang="nn-NO" dirty="0" smtClean="0"/>
              <a:t>Kjem Fylkesmannen til at skolen ikkje har oppfylt aktivitetsplikta etter §§ 9 A-4 og 9 A-5, kan Fylkesmannen vedta kva skolen skal gjere for å sørgje for at eleven får eit trygt og godt </a:t>
            </a:r>
            <a:r>
              <a:rPr lang="nn-NO" dirty="0" err="1" smtClean="0"/>
              <a:t>skolemiljø</a:t>
            </a:r>
            <a:r>
              <a:rPr lang="nn-NO" dirty="0" smtClean="0"/>
              <a:t>. Det skal setjast ein frist for gjennomføringa av vedtaket, og Fylkesmannen skal følgje opp saka. </a:t>
            </a:r>
          </a:p>
          <a:p>
            <a:pPr marL="0" indent="0">
              <a:buNone/>
            </a:pPr>
            <a:r>
              <a:rPr lang="nn-NO" dirty="0" smtClean="0"/>
              <a:t>Fylkesmannen kan vedta reaksjonar etter skolen sitt ordensreglement, jf. § 9 A-10, eller at ein elev skal byte skole, jf. § 8-1 fjerde ledd.</a:t>
            </a:r>
          </a:p>
          <a:p>
            <a:pPr marL="0" indent="0">
              <a:buNone/>
            </a:pPr>
            <a:r>
              <a:rPr lang="nn-NO" dirty="0" smtClean="0"/>
              <a:t>Avgjerda til Fylkesmannen er eit enkeltvedtak og kan </a:t>
            </a:r>
            <a:r>
              <a:rPr lang="nn-NO" dirty="0" err="1" smtClean="0"/>
              <a:t>påklagast</a:t>
            </a:r>
            <a:r>
              <a:rPr lang="nn-NO" dirty="0" smtClean="0"/>
              <a:t> etter reglane i forvaltningsloven. </a:t>
            </a:r>
            <a:r>
              <a:rPr lang="nn-NO" dirty="0" err="1" smtClean="0"/>
              <a:t>Skoleeigaren</a:t>
            </a:r>
            <a:r>
              <a:rPr lang="nn-NO" dirty="0" smtClean="0"/>
              <a:t> har ikkje klagerett.</a:t>
            </a:r>
          </a:p>
        </p:txBody>
      </p:sp>
    </p:spTree>
    <p:extLst>
      <p:ext uri="{BB962C8B-B14F-4D97-AF65-F5344CB8AC3E}">
        <p14:creationId xmlns:p14="http://schemas.microsoft.com/office/powerpoint/2010/main" val="55407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5196" y="167424"/>
            <a:ext cx="10035863" cy="6690575"/>
          </a:xfrm>
        </p:spPr>
      </p:pic>
      <p:sp>
        <p:nvSpPr>
          <p:cNvPr id="2" name="Tittel 1"/>
          <p:cNvSpPr>
            <a:spLocks noGrp="1"/>
          </p:cNvSpPr>
          <p:nvPr>
            <p:ph type="title"/>
          </p:nvPr>
        </p:nvSpPr>
        <p:spPr>
          <a:xfrm>
            <a:off x="1340476" y="5696979"/>
            <a:ext cx="10515600" cy="1325563"/>
          </a:xfrm>
        </p:spPr>
        <p:txBody>
          <a:bodyPr/>
          <a:lstStyle/>
          <a:p>
            <a:r>
              <a:rPr lang="nb-NO" dirty="0" smtClean="0">
                <a:hlinkClick r:id="rId3"/>
              </a:rPr>
              <a:t>https://youtu.be/9ewPaNLozV8</a:t>
            </a:r>
            <a:br>
              <a:rPr lang="nb-NO" dirty="0" smtClean="0">
                <a:hlinkClick r:id="rId3"/>
              </a:rPr>
            </a:br>
            <a:endParaRPr lang="nb-NO" dirty="0"/>
          </a:p>
        </p:txBody>
      </p:sp>
    </p:spTree>
    <p:extLst>
      <p:ext uri="{BB962C8B-B14F-4D97-AF65-F5344CB8AC3E}">
        <p14:creationId xmlns:p14="http://schemas.microsoft.com/office/powerpoint/2010/main" val="2911971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598</Words>
  <Application>Microsoft Office PowerPoint</Application>
  <PresentationFormat>Widescreen</PresentationFormat>
  <Paragraphs>53</Paragraphs>
  <Slides>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Arial</vt:lpstr>
      <vt:lpstr>Calibri</vt:lpstr>
      <vt:lpstr>Calibri Light</vt:lpstr>
      <vt:lpstr>Office-tema</vt:lpstr>
      <vt:lpstr>Elevenes skolemiljø</vt:lpstr>
      <vt:lpstr>Opplæringsloven kap. 9A om skolemiljø</vt:lpstr>
      <vt:lpstr>§9A-2: Retten til eit trygt og godt skolemiljø</vt:lpstr>
      <vt:lpstr>PowerPoint-presentasjon</vt:lpstr>
      <vt:lpstr>PowerPoint-presentasjon</vt:lpstr>
      <vt:lpstr>PowerPoint-presentasjon</vt:lpstr>
      <vt:lpstr>PowerPoint-presentasjon</vt:lpstr>
      <vt:lpstr>PowerPoint-presentasjon</vt:lpstr>
      <vt:lpstr>https://youtu.be/9ewPaNLozV8 </vt:lpstr>
    </vt:vector>
  </TitlesOfParts>
  <Company>RITS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Elevenes skolemiljø</dc:title>
  <dc:creator>Solfrid Norland</dc:creator>
  <cp:lastModifiedBy>Solfrid Norland</cp:lastModifiedBy>
  <cp:revision>10</cp:revision>
  <dcterms:created xsi:type="dcterms:W3CDTF">2017-08-24T19:12:04Z</dcterms:created>
  <dcterms:modified xsi:type="dcterms:W3CDTF">2017-09-05T19:24:16Z</dcterms:modified>
</cp:coreProperties>
</file>